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4"/>
  </p:notesMasterIdLst>
  <p:sldIdLst>
    <p:sldId id="426" r:id="rId2"/>
    <p:sldId id="433" r:id="rId3"/>
    <p:sldId id="427" r:id="rId4"/>
    <p:sldId id="429" r:id="rId5"/>
    <p:sldId id="470" r:id="rId6"/>
    <p:sldId id="428" r:id="rId7"/>
    <p:sldId id="471" r:id="rId8"/>
    <p:sldId id="472" r:id="rId9"/>
    <p:sldId id="473" r:id="rId10"/>
    <p:sldId id="475" r:id="rId11"/>
    <p:sldId id="474" r:id="rId12"/>
    <p:sldId id="434" r:id="rId13"/>
  </p:sldIdLst>
  <p:sldSz cx="9144000" cy="5715000" type="screen16x10"/>
  <p:notesSz cx="6858000" cy="9144000"/>
  <p:embeddedFontLs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Verdana" panose="020B0604030504040204" pitchFamily="34" charset="0"/>
      <p:regular r:id="rId19"/>
      <p:bold r:id="rId20"/>
      <p:italic r:id="rId21"/>
      <p:boldItalic r:id="rId22"/>
    </p:embeddedFont>
    <p:embeddedFont>
      <p:font typeface="Orly's Font 2" panose="020B0604020202020204" charset="0"/>
      <p:regular r:id="rId23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849" autoAdjust="0"/>
  </p:normalViewPr>
  <p:slideViewPr>
    <p:cSldViewPr>
      <p:cViewPr>
        <p:scale>
          <a:sx n="82" d="100"/>
          <a:sy n="82" d="100"/>
        </p:scale>
        <p:origin x="-72" y="-72"/>
      </p:cViewPr>
      <p:guideLst>
        <p:guide orient="horz" pos="151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ta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6" y="183731"/>
            <a:ext cx="5150224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14300"/>
            <a:ext cx="89154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5166650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1028700"/>
            <a:ext cx="73152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There is no minute hand. How do you tell what time it is?</a:t>
            </a:r>
            <a:endParaRPr lang="en-US" sz="2800" dirty="0">
              <a:solidFill>
                <a:schemeClr val="accent5"/>
              </a:solidFill>
            </a:endParaRPr>
          </a:p>
        </p:txBody>
      </p:sp>
      <p:pic>
        <p:nvPicPr>
          <p:cNvPr id="4" name="Picture 3" descr="http://etc.usf.edu/clipart/48400/48481/48481_nclockb_lg.gif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5091" y="2122091"/>
            <a:ext cx="2564209" cy="2564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Straight Arrow Connector 5"/>
          <p:cNvCxnSpPr/>
          <p:nvPr/>
        </p:nvCxnSpPr>
        <p:spPr>
          <a:xfrm>
            <a:off x="4558770" y="3404195"/>
            <a:ext cx="114300" cy="626468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/>
          <p:cNvSpPr txBox="1">
            <a:spLocks/>
          </p:cNvSpPr>
          <p:nvPr/>
        </p:nvSpPr>
        <p:spPr bwMode="auto">
          <a:xfrm>
            <a:off x="114300" y="1217593"/>
            <a:ext cx="8915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About what time is it?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2971800" y="2171700"/>
            <a:ext cx="3200400" cy="3086100"/>
            <a:chOff x="2971800" y="2638728"/>
            <a:chExt cx="3200400" cy="3015495"/>
          </a:xfrm>
        </p:grpSpPr>
        <p:grpSp>
          <p:nvGrpSpPr>
            <p:cNvPr id="4" name="Group 3"/>
            <p:cNvGrpSpPr/>
            <p:nvPr/>
          </p:nvGrpSpPr>
          <p:grpSpPr>
            <a:xfrm>
              <a:off x="3399790" y="3032950"/>
              <a:ext cx="2344419" cy="2217634"/>
              <a:chOff x="3316061" y="2745922"/>
              <a:chExt cx="2511878" cy="2511878"/>
            </a:xfrm>
          </p:grpSpPr>
          <p:pic>
            <p:nvPicPr>
              <p:cNvPr id="17" name="Picture 10" descr="https://www.bcpss.org/bbcswebdav/institution/CURRICULUM/MATH%20CURRICULUM/1st/Templates/Clock%20Faces/Clock%20Face--Blank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16061" y="2745922"/>
                <a:ext cx="2511878" cy="251187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cxnSp>
            <p:nvCxnSpPr>
              <p:cNvPr id="18" name="Straight Arrow Connector 17"/>
              <p:cNvCxnSpPr/>
              <p:nvPr/>
            </p:nvCxnSpPr>
            <p:spPr>
              <a:xfrm flipV="1">
                <a:off x="4572002" y="3394199"/>
                <a:ext cx="228599" cy="607661"/>
              </a:xfrm>
              <a:prstGeom prst="straightConnector1">
                <a:avLst/>
              </a:prstGeom>
              <a:ln w="38100">
                <a:solidFill>
                  <a:schemeClr val="accent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" name="TextBox 4"/>
            <p:cNvSpPr txBox="1"/>
            <p:nvPr/>
          </p:nvSpPr>
          <p:spPr>
            <a:xfrm>
              <a:off x="4366259" y="2638728"/>
              <a:ext cx="662941" cy="5013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12</a:t>
              </a: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5105400" y="2879126"/>
              <a:ext cx="426720" cy="353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1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5532120" y="3282769"/>
              <a:ext cx="426720" cy="353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2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745480" y="3989144"/>
              <a:ext cx="426720" cy="353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3</a:t>
              </a:r>
              <a:endPara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532120" y="4695518"/>
              <a:ext cx="426720" cy="353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4</a:t>
              </a:r>
              <a:endPara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5105400" y="5149670"/>
              <a:ext cx="426720" cy="353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5</a:t>
              </a:r>
              <a:endPara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4358640" y="5300983"/>
              <a:ext cx="426720" cy="353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6</a:t>
              </a:r>
              <a:endPara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718560" y="5200072"/>
              <a:ext cx="426720" cy="353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7</a:t>
              </a:r>
              <a:endPara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185160" y="4695518"/>
              <a:ext cx="426720" cy="353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8</a:t>
              </a:r>
              <a:endPara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971800" y="4039652"/>
              <a:ext cx="426720" cy="353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9</a:t>
              </a:r>
              <a:endPara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086100" y="3362987"/>
              <a:ext cx="640976" cy="4846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10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543300" y="2879125"/>
              <a:ext cx="638810" cy="4846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11</a:t>
              </a:r>
            </a:p>
          </p:txBody>
        </p:sp>
      </p:grpSp>
      <p:cxnSp>
        <p:nvCxnSpPr>
          <p:cNvPr id="22" name="Straight Connector 21"/>
          <p:cNvCxnSpPr/>
          <p:nvPr/>
        </p:nvCxnSpPr>
        <p:spPr>
          <a:xfrm flipV="1">
            <a:off x="4785360" y="2286000"/>
            <a:ext cx="320040" cy="906332"/>
          </a:xfrm>
          <a:prstGeom prst="line">
            <a:avLst/>
          </a:prstGeom>
          <a:ln w="38100">
            <a:solidFill>
              <a:schemeClr val="accent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80482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/>
          <p:cNvSpPr txBox="1">
            <a:spLocks/>
          </p:cNvSpPr>
          <p:nvPr/>
        </p:nvSpPr>
        <p:spPr bwMode="auto">
          <a:xfrm>
            <a:off x="114300" y="914400"/>
            <a:ext cx="89154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Let’s look at a few more times. About what time does each clock show?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457200" y="1943100"/>
            <a:ext cx="2369718" cy="2406424"/>
            <a:chOff x="2971800" y="2638728"/>
            <a:chExt cx="3200400" cy="3015495"/>
          </a:xfrm>
        </p:grpSpPr>
        <p:grpSp>
          <p:nvGrpSpPr>
            <p:cNvPr id="4" name="Group 3"/>
            <p:cNvGrpSpPr/>
            <p:nvPr/>
          </p:nvGrpSpPr>
          <p:grpSpPr>
            <a:xfrm>
              <a:off x="3399790" y="3032950"/>
              <a:ext cx="2344419" cy="2217634"/>
              <a:chOff x="3316061" y="2745922"/>
              <a:chExt cx="2511878" cy="2511878"/>
            </a:xfrm>
          </p:grpSpPr>
          <p:pic>
            <p:nvPicPr>
              <p:cNvPr id="17" name="Picture 10" descr="https://www.bcpss.org/bbcswebdav/institution/CURRICULUM/MATH%20CURRICULUM/1st/Templates/Clock%20Faces/Clock%20Face--Blank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16061" y="2745922"/>
                <a:ext cx="2511878" cy="251187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cxnSp>
            <p:nvCxnSpPr>
              <p:cNvPr id="18" name="Straight Arrow Connector 17"/>
              <p:cNvCxnSpPr/>
              <p:nvPr/>
            </p:nvCxnSpPr>
            <p:spPr>
              <a:xfrm flipV="1">
                <a:off x="4550040" y="3549993"/>
                <a:ext cx="571500" cy="457201"/>
              </a:xfrm>
              <a:prstGeom prst="straightConnector1">
                <a:avLst/>
              </a:prstGeom>
              <a:ln w="38100">
                <a:solidFill>
                  <a:schemeClr val="accent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" name="TextBox 4"/>
            <p:cNvSpPr txBox="1"/>
            <p:nvPr/>
          </p:nvSpPr>
          <p:spPr>
            <a:xfrm>
              <a:off x="4251960" y="2638728"/>
              <a:ext cx="662941" cy="5013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12</a:t>
              </a: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5105400" y="2879126"/>
              <a:ext cx="426720" cy="353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1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5532120" y="3282769"/>
              <a:ext cx="426720" cy="353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2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745480" y="3989144"/>
              <a:ext cx="426720" cy="353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3</a:t>
              </a:r>
              <a:endPara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532120" y="4695518"/>
              <a:ext cx="426720" cy="353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4</a:t>
              </a:r>
              <a:endPara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5105400" y="5149670"/>
              <a:ext cx="426720" cy="353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5</a:t>
              </a:r>
              <a:endPara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4358640" y="5300983"/>
              <a:ext cx="426720" cy="353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6</a:t>
              </a:r>
              <a:endPara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718560" y="5200072"/>
              <a:ext cx="426720" cy="353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7</a:t>
              </a:r>
              <a:endPara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185160" y="4695518"/>
              <a:ext cx="426720" cy="353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8</a:t>
              </a:r>
              <a:endPara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971800" y="4039652"/>
              <a:ext cx="426720" cy="353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9</a:t>
              </a:r>
              <a:endPara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971800" y="3362987"/>
              <a:ext cx="640976" cy="4846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10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399790" y="2879125"/>
              <a:ext cx="638810" cy="4846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11</a:t>
              </a: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3371850" y="1946858"/>
            <a:ext cx="2369718" cy="2406424"/>
            <a:chOff x="2971800" y="2638728"/>
            <a:chExt cx="3200400" cy="3015495"/>
          </a:xfrm>
        </p:grpSpPr>
        <p:grpSp>
          <p:nvGrpSpPr>
            <p:cNvPr id="20" name="Group 19"/>
            <p:cNvGrpSpPr/>
            <p:nvPr/>
          </p:nvGrpSpPr>
          <p:grpSpPr>
            <a:xfrm>
              <a:off x="3399790" y="3032950"/>
              <a:ext cx="2344419" cy="2217634"/>
              <a:chOff x="3316061" y="2745922"/>
              <a:chExt cx="2511878" cy="2511878"/>
            </a:xfrm>
          </p:grpSpPr>
          <p:pic>
            <p:nvPicPr>
              <p:cNvPr id="33" name="Picture 10" descr="https://www.bcpss.org/bbcswebdav/institution/CURRICULUM/MATH%20CURRICULUM/1st/Templates/Clock%20Faces/Clock%20Face--Blank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16061" y="2745922"/>
                <a:ext cx="2511878" cy="251187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cxnSp>
            <p:nvCxnSpPr>
              <p:cNvPr id="34" name="Straight Arrow Connector 33"/>
              <p:cNvCxnSpPr/>
              <p:nvPr/>
            </p:nvCxnSpPr>
            <p:spPr>
              <a:xfrm flipH="1">
                <a:off x="4000500" y="4001860"/>
                <a:ext cx="571503" cy="568806"/>
              </a:xfrm>
              <a:prstGeom prst="straightConnector1">
                <a:avLst/>
              </a:prstGeom>
              <a:ln w="38100">
                <a:solidFill>
                  <a:schemeClr val="accent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1" name="TextBox 20"/>
            <p:cNvSpPr txBox="1"/>
            <p:nvPr/>
          </p:nvSpPr>
          <p:spPr>
            <a:xfrm>
              <a:off x="4251960" y="2638728"/>
              <a:ext cx="662941" cy="5013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12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105400" y="2879126"/>
              <a:ext cx="426720" cy="353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1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5532120" y="3282769"/>
              <a:ext cx="426720" cy="353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2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5745480" y="3989144"/>
              <a:ext cx="426720" cy="353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3</a:t>
              </a:r>
              <a:endPara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5532120" y="4695518"/>
              <a:ext cx="426720" cy="353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4</a:t>
              </a:r>
              <a:endPara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5105400" y="5149670"/>
              <a:ext cx="426720" cy="353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5</a:t>
              </a:r>
              <a:endPara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4358640" y="5300983"/>
              <a:ext cx="426720" cy="353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6</a:t>
              </a:r>
              <a:endPara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718560" y="5200072"/>
              <a:ext cx="426720" cy="353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7</a:t>
              </a:r>
              <a:endPara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3185160" y="4695518"/>
              <a:ext cx="426720" cy="353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8</a:t>
              </a:r>
              <a:endPara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2971800" y="4039652"/>
              <a:ext cx="426720" cy="353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9</a:t>
              </a:r>
              <a:endPara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2971800" y="3362987"/>
              <a:ext cx="640976" cy="4846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10</a:t>
              </a: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3399790" y="2879125"/>
              <a:ext cx="638810" cy="4846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11</a:t>
              </a: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6286500" y="1946858"/>
            <a:ext cx="2369718" cy="2406424"/>
            <a:chOff x="2971800" y="2638728"/>
            <a:chExt cx="3200400" cy="3015495"/>
          </a:xfrm>
        </p:grpSpPr>
        <p:grpSp>
          <p:nvGrpSpPr>
            <p:cNvPr id="36" name="Group 35"/>
            <p:cNvGrpSpPr/>
            <p:nvPr/>
          </p:nvGrpSpPr>
          <p:grpSpPr>
            <a:xfrm>
              <a:off x="3399790" y="3032950"/>
              <a:ext cx="2344419" cy="2217634"/>
              <a:chOff x="3316061" y="2745922"/>
              <a:chExt cx="2511878" cy="2511878"/>
            </a:xfrm>
          </p:grpSpPr>
          <p:pic>
            <p:nvPicPr>
              <p:cNvPr id="49" name="Picture 10" descr="https://www.bcpss.org/bbcswebdav/institution/CURRICULUM/MATH%20CURRICULUM/1st/Templates/Clock%20Faces/Clock%20Face--Blank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16061" y="2745922"/>
                <a:ext cx="2511878" cy="251187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cxnSp>
            <p:nvCxnSpPr>
              <p:cNvPr id="50" name="Straight Arrow Connector 49"/>
              <p:cNvCxnSpPr/>
              <p:nvPr/>
            </p:nvCxnSpPr>
            <p:spPr>
              <a:xfrm flipH="1">
                <a:off x="3886199" y="4001860"/>
                <a:ext cx="685804" cy="284446"/>
              </a:xfrm>
              <a:prstGeom prst="straightConnector1">
                <a:avLst/>
              </a:prstGeom>
              <a:ln w="38100">
                <a:solidFill>
                  <a:schemeClr val="accent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7" name="TextBox 36"/>
            <p:cNvSpPr txBox="1"/>
            <p:nvPr/>
          </p:nvSpPr>
          <p:spPr>
            <a:xfrm>
              <a:off x="4251960" y="2638728"/>
              <a:ext cx="662941" cy="5013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12</a:t>
              </a: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5105400" y="2879126"/>
              <a:ext cx="426720" cy="353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1</a:t>
              </a: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5532120" y="3282769"/>
              <a:ext cx="426720" cy="353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2</a:t>
              </a: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5745480" y="3989144"/>
              <a:ext cx="426720" cy="353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3</a:t>
              </a:r>
              <a:endPara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5532120" y="4695518"/>
              <a:ext cx="426720" cy="353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4</a:t>
              </a:r>
              <a:endPara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5105400" y="5149670"/>
              <a:ext cx="426720" cy="353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5</a:t>
              </a:r>
              <a:endPara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4358640" y="5300983"/>
              <a:ext cx="426720" cy="353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6</a:t>
              </a:r>
              <a:endPara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3718560" y="5200072"/>
              <a:ext cx="426720" cy="353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7</a:t>
              </a:r>
              <a:endPara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3185160" y="4695518"/>
              <a:ext cx="426720" cy="353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8</a:t>
              </a:r>
              <a:endPara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2971800" y="4039652"/>
              <a:ext cx="426720" cy="353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9</a:t>
              </a:r>
              <a:endPara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2971800" y="3362987"/>
              <a:ext cx="640976" cy="4846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10</a:t>
              </a: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3399790" y="2879125"/>
              <a:ext cx="638810" cy="4846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11</a:t>
              </a:r>
            </a:p>
          </p:txBody>
        </p:sp>
      </p:grpSp>
      <p:sp>
        <p:nvSpPr>
          <p:cNvPr id="62" name="Text Placeholder 3"/>
          <p:cNvSpPr txBox="1">
            <a:spLocks/>
          </p:cNvSpPr>
          <p:nvPr/>
        </p:nvSpPr>
        <p:spPr bwMode="auto">
          <a:xfrm>
            <a:off x="278922" y="4473402"/>
            <a:ext cx="27432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3"/>
                </a:solidFill>
                <a:latin typeface="Orly's Font 2" pitchFamily="66" charset="0"/>
              </a:rPr>
              <a:t>A little before 2</a:t>
            </a:r>
            <a:endParaRPr lang="en-US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63" name="Text Placeholder 3"/>
          <p:cNvSpPr txBox="1">
            <a:spLocks/>
          </p:cNvSpPr>
          <p:nvPr/>
        </p:nvSpPr>
        <p:spPr bwMode="auto">
          <a:xfrm>
            <a:off x="3086100" y="4457700"/>
            <a:ext cx="2971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3"/>
                </a:solidFill>
                <a:latin typeface="Orly's Font 2" pitchFamily="66" charset="0"/>
              </a:rPr>
              <a:t>About half past 7</a:t>
            </a:r>
            <a:endParaRPr lang="en-US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64" name="Text Placeholder 3"/>
          <p:cNvSpPr txBox="1">
            <a:spLocks/>
          </p:cNvSpPr>
          <p:nvPr/>
        </p:nvSpPr>
        <p:spPr bwMode="auto">
          <a:xfrm>
            <a:off x="6099759" y="4457700"/>
            <a:ext cx="27432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3"/>
                </a:solidFill>
                <a:latin typeface="Orly's Font 2" pitchFamily="66" charset="0"/>
              </a:rPr>
              <a:t>A little after 8</a:t>
            </a:r>
            <a:endParaRPr lang="en-US" dirty="0">
              <a:solidFill>
                <a:schemeClr val="accent3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0482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62" grpId="0"/>
      <p:bldP spid="63" grpId="0"/>
      <p:bldP spid="6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0100" y="1485901"/>
            <a:ext cx="7429500" cy="286232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have learned </a:t>
            </a: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how to tell about what time it is </a:t>
            </a:r>
            <a:r>
              <a:rPr lang="en-US" sz="36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looking at just the hour hand on an analog clock.</a:t>
            </a: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4400" y="1333501"/>
            <a:ext cx="73152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how to tell about what time it is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looking at just the hour hand on an analog clock.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457200" y="1028700"/>
            <a:ext cx="82296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We know that time is measured on a clock using the units of minutes and hours.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5" name="Picture 4" descr="http://etc.usf.edu/clipart/48400/48481/48481_nclockb_lg.gif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9781" y="2286000"/>
            <a:ext cx="2484438" cy="2484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loud Callout 5"/>
          <p:cNvSpPr/>
          <p:nvPr/>
        </p:nvSpPr>
        <p:spPr>
          <a:xfrm>
            <a:off x="502920" y="2400300"/>
            <a:ext cx="2354580" cy="1257300"/>
          </a:xfrm>
          <a:prstGeom prst="cloudCallout">
            <a:avLst>
              <a:gd name="adj1" fmla="val 53599"/>
              <a:gd name="adj2" fmla="val 81038"/>
            </a:avLst>
          </a:prstGeom>
          <a:solidFill>
            <a:schemeClr val="accent2"/>
          </a:solidFill>
          <a:ln w="381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2711" y="2571571"/>
            <a:ext cx="20002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There are 12 hours shown on the clock face.</a:t>
            </a:r>
          </a:p>
        </p:txBody>
      </p:sp>
      <p:sp>
        <p:nvSpPr>
          <p:cNvPr id="8" name="Cloud Callout 7"/>
          <p:cNvSpPr/>
          <p:nvPr/>
        </p:nvSpPr>
        <p:spPr>
          <a:xfrm>
            <a:off x="6057902" y="1943100"/>
            <a:ext cx="2651759" cy="1485900"/>
          </a:xfrm>
          <a:prstGeom prst="cloudCallout">
            <a:avLst>
              <a:gd name="adj1" fmla="val -50426"/>
              <a:gd name="adj2" fmla="val 63409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172200" y="2286000"/>
            <a:ext cx="2514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There are 60 minutes in </a:t>
            </a:r>
          </a:p>
          <a:p>
            <a:pPr algn="ctr"/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 hour.</a:t>
            </a:r>
          </a:p>
        </p:txBody>
      </p:sp>
    </p:spTree>
    <p:extLst>
      <p:ext uri="{BB962C8B-B14F-4D97-AF65-F5344CB8AC3E}">
        <p14:creationId xmlns:p14="http://schemas.microsoft.com/office/powerpoint/2010/main" val="65403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animBg="1"/>
      <p:bldP spid="7" grpId="0"/>
      <p:bldP spid="8" grpId="0" animBg="1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914400"/>
            <a:ext cx="73152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On an analog clock, there is what we call an “hour hand” that helps us know what hour it is during the day.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3316061" y="2745922"/>
            <a:ext cx="2511878" cy="2511878"/>
            <a:chOff x="3316061" y="2745922"/>
            <a:chExt cx="2511878" cy="2511878"/>
          </a:xfrm>
        </p:grpSpPr>
        <p:pic>
          <p:nvPicPr>
            <p:cNvPr id="4" name="Picture 10" descr="https://www.bcpss.org/bbcswebdav/institution/CURRICULUM/MATH%20CURRICULUM/1st/Templates/Clock%20Faces/Clock%20Face--Blank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16061" y="2745922"/>
              <a:ext cx="2511878" cy="25118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6" name="Straight Arrow Connector 5"/>
            <p:cNvCxnSpPr/>
            <p:nvPr/>
          </p:nvCxnSpPr>
          <p:spPr>
            <a:xfrm flipH="1">
              <a:off x="3886200" y="4001861"/>
              <a:ext cx="685800" cy="227239"/>
            </a:xfrm>
            <a:prstGeom prst="straightConnector1">
              <a:avLst/>
            </a:prstGeom>
            <a:ln w="38100">
              <a:solidFill>
                <a:schemeClr val="accent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7"/>
          <p:cNvSpPr txBox="1"/>
          <p:nvPr/>
        </p:nvSpPr>
        <p:spPr>
          <a:xfrm>
            <a:off x="4343400" y="2299395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12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143500" y="2571690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600700" y="3028890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829300" y="3828990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3</a:t>
            </a:r>
            <a:endParaRPr lang="en-US" sz="2000" dirty="0" smtClean="0">
              <a:solidFill>
                <a:schemeClr val="accent5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600700" y="4629090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4</a:t>
            </a:r>
            <a:endParaRPr lang="en-US" sz="2000" dirty="0" smtClean="0">
              <a:solidFill>
                <a:schemeClr val="accent5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143500" y="5143500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5</a:t>
            </a:r>
            <a:endParaRPr lang="en-US" sz="2000" dirty="0" smtClean="0">
              <a:solidFill>
                <a:schemeClr val="accent5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343400" y="5314890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6</a:t>
            </a:r>
            <a:endParaRPr lang="en-US" sz="2000" dirty="0" smtClean="0">
              <a:solidFill>
                <a:schemeClr val="accent5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657600" y="5200590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7</a:t>
            </a:r>
            <a:endParaRPr lang="en-US" sz="2000" dirty="0" smtClean="0">
              <a:solidFill>
                <a:schemeClr val="accent5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086100" y="4629090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8</a:t>
            </a:r>
            <a:endParaRPr lang="en-US" sz="2000" dirty="0" smtClean="0">
              <a:solidFill>
                <a:schemeClr val="accent5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857500" y="3886200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9</a:t>
            </a:r>
            <a:endParaRPr lang="en-US" sz="2000" dirty="0" smtClean="0">
              <a:solidFill>
                <a:schemeClr val="accent5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086100" y="3086100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10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543300" y="2571690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11</a:t>
            </a:r>
          </a:p>
        </p:txBody>
      </p:sp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874693"/>
            <a:ext cx="73152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The hour hand always moves clockwise around the clock.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1" name="Cloud Callout 10"/>
          <p:cNvSpPr/>
          <p:nvPr/>
        </p:nvSpPr>
        <p:spPr>
          <a:xfrm>
            <a:off x="228600" y="2603500"/>
            <a:ext cx="2354580" cy="1257300"/>
          </a:xfrm>
          <a:prstGeom prst="cloudCallout">
            <a:avLst>
              <a:gd name="adj1" fmla="val 53599"/>
              <a:gd name="adj2" fmla="val 81038"/>
            </a:avLst>
          </a:prstGeom>
          <a:solidFill>
            <a:schemeClr val="accent2"/>
          </a:solidFill>
          <a:ln w="381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57200" y="2823170"/>
            <a:ext cx="20002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What does “clockwise” mean?</a:t>
            </a:r>
          </a:p>
        </p:txBody>
      </p:sp>
      <p:sp>
        <p:nvSpPr>
          <p:cNvPr id="15" name="Circular Arrow 14"/>
          <p:cNvSpPr/>
          <p:nvPr/>
        </p:nvSpPr>
        <p:spPr>
          <a:xfrm>
            <a:off x="2400300" y="1714500"/>
            <a:ext cx="4343400" cy="3429000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6170236"/>
              <a:gd name="adj5" fmla="val 12500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2971800" y="2638728"/>
            <a:ext cx="3200400" cy="3015495"/>
            <a:chOff x="2971800" y="2638728"/>
            <a:chExt cx="3200400" cy="3015495"/>
          </a:xfrm>
        </p:grpSpPr>
        <p:grpSp>
          <p:nvGrpSpPr>
            <p:cNvPr id="10" name="Group 9"/>
            <p:cNvGrpSpPr/>
            <p:nvPr/>
          </p:nvGrpSpPr>
          <p:grpSpPr>
            <a:xfrm>
              <a:off x="3399790" y="3032950"/>
              <a:ext cx="2344419" cy="2217634"/>
              <a:chOff x="3316061" y="2745922"/>
              <a:chExt cx="2511878" cy="2511878"/>
            </a:xfrm>
          </p:grpSpPr>
          <p:pic>
            <p:nvPicPr>
              <p:cNvPr id="26" name="Picture 10" descr="https://www.bcpss.org/bbcswebdav/institution/CURRICULUM/MATH%20CURRICULUM/1st/Templates/Clock%20Faces/Clock%20Face--Blank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16061" y="2745922"/>
                <a:ext cx="2511878" cy="251187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cxnSp>
            <p:nvCxnSpPr>
              <p:cNvPr id="27" name="Straight Arrow Connector 26"/>
              <p:cNvCxnSpPr/>
              <p:nvPr/>
            </p:nvCxnSpPr>
            <p:spPr>
              <a:xfrm flipH="1">
                <a:off x="3886200" y="4001861"/>
                <a:ext cx="685800" cy="227239"/>
              </a:xfrm>
              <a:prstGeom prst="straightConnector1">
                <a:avLst/>
              </a:prstGeom>
              <a:ln w="38100">
                <a:solidFill>
                  <a:schemeClr val="accent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" name="TextBox 12"/>
            <p:cNvSpPr txBox="1"/>
            <p:nvPr/>
          </p:nvSpPr>
          <p:spPr>
            <a:xfrm>
              <a:off x="4358640" y="2638728"/>
              <a:ext cx="5562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12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105400" y="2879126"/>
              <a:ext cx="426720" cy="353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1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532120" y="3282769"/>
              <a:ext cx="426720" cy="353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2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745480" y="3989144"/>
              <a:ext cx="426720" cy="353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3</a:t>
              </a:r>
              <a:endPara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5532120" y="4695518"/>
              <a:ext cx="426720" cy="353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4</a:t>
              </a:r>
              <a:endPara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105400" y="5149670"/>
              <a:ext cx="426720" cy="353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5</a:t>
              </a:r>
              <a:endPara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358640" y="5300983"/>
              <a:ext cx="426720" cy="353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6</a:t>
              </a:r>
              <a:endPara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718560" y="5200072"/>
              <a:ext cx="426720" cy="353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7</a:t>
              </a:r>
              <a:endPara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185160" y="4695518"/>
              <a:ext cx="426720" cy="353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8</a:t>
              </a:r>
              <a:endPara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971800" y="4039652"/>
              <a:ext cx="426720" cy="353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9</a:t>
              </a:r>
              <a:endPara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185160" y="3333277"/>
              <a:ext cx="5334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10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3611880" y="2879126"/>
              <a:ext cx="426720" cy="353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11</a:t>
              </a:r>
            </a:p>
          </p:txBody>
        </p:sp>
      </p:grpSp>
      <p:sp>
        <p:nvSpPr>
          <p:cNvPr id="2" name="Oval 1"/>
          <p:cNvSpPr/>
          <p:nvPr/>
        </p:nvSpPr>
        <p:spPr>
          <a:xfrm>
            <a:off x="4280125" y="2514600"/>
            <a:ext cx="556260" cy="62865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1" grpId="0" animBg="1"/>
      <p:bldP spid="12" grpId="0"/>
      <p:bldP spid="15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1028700"/>
            <a:ext cx="73152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Mathematicians often misread the time because they are looking at the hour hand incorrectly.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3314700" y="2887662"/>
            <a:ext cx="2484438" cy="2484438"/>
            <a:chOff x="3314700" y="2887662"/>
            <a:chExt cx="2484438" cy="2484438"/>
          </a:xfrm>
        </p:grpSpPr>
        <p:pic>
          <p:nvPicPr>
            <p:cNvPr id="5" name="Picture 4" descr="http://etc.usf.edu/clipart/48400/48481/48481_nclockb_lg.gif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14700" y="2887662"/>
              <a:ext cx="2484438" cy="24844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6" name="Straight Arrow Connector 5"/>
            <p:cNvCxnSpPr/>
            <p:nvPr/>
          </p:nvCxnSpPr>
          <p:spPr>
            <a:xfrm flipV="1">
              <a:off x="4556919" y="4000500"/>
              <a:ext cx="586581" cy="129381"/>
            </a:xfrm>
            <a:prstGeom prst="straightConnector1">
              <a:avLst/>
            </a:prstGeom>
            <a:ln w="38100">
              <a:solidFill>
                <a:schemeClr val="accent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72693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114300" y="1028700"/>
            <a:ext cx="89154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The hour hand moves at the same pace clockwise around the clock.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2971800" y="2171700"/>
            <a:ext cx="3200400" cy="3015495"/>
            <a:chOff x="2971800" y="2638728"/>
            <a:chExt cx="3200400" cy="3015495"/>
          </a:xfrm>
        </p:grpSpPr>
        <p:grpSp>
          <p:nvGrpSpPr>
            <p:cNvPr id="4" name="Group 3"/>
            <p:cNvGrpSpPr/>
            <p:nvPr/>
          </p:nvGrpSpPr>
          <p:grpSpPr>
            <a:xfrm>
              <a:off x="3399790" y="3032948"/>
              <a:ext cx="2344419" cy="2217632"/>
              <a:chOff x="3316061" y="2745922"/>
              <a:chExt cx="2511878" cy="2511878"/>
            </a:xfrm>
          </p:grpSpPr>
          <p:pic>
            <p:nvPicPr>
              <p:cNvPr id="6" name="Picture 10" descr="https://www.bcpss.org/bbcswebdav/institution/CURRICULUM/MATH%20CURRICULUM/1st/Templates/Clock%20Faces/Clock%20Face--Blank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16061" y="2745922"/>
                <a:ext cx="2511878" cy="251187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cxnSp>
            <p:nvCxnSpPr>
              <p:cNvPr id="7" name="Straight Arrow Connector 6"/>
              <p:cNvCxnSpPr/>
              <p:nvPr/>
            </p:nvCxnSpPr>
            <p:spPr>
              <a:xfrm flipH="1">
                <a:off x="3886200" y="4001861"/>
                <a:ext cx="685800" cy="227239"/>
              </a:xfrm>
              <a:prstGeom prst="straightConnector1">
                <a:avLst/>
              </a:prstGeom>
              <a:ln w="38100">
                <a:solidFill>
                  <a:schemeClr val="accent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" name="TextBox 7"/>
            <p:cNvSpPr txBox="1"/>
            <p:nvPr/>
          </p:nvSpPr>
          <p:spPr>
            <a:xfrm>
              <a:off x="4358640" y="2638728"/>
              <a:ext cx="5562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12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105400" y="2879126"/>
              <a:ext cx="426720" cy="353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1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5532120" y="3282769"/>
              <a:ext cx="426720" cy="353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2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745480" y="3989144"/>
              <a:ext cx="426720" cy="353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3</a:t>
              </a:r>
              <a:endPara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532120" y="4695518"/>
              <a:ext cx="426720" cy="353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4</a:t>
              </a:r>
              <a:endPara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105400" y="5149670"/>
              <a:ext cx="426720" cy="353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5</a:t>
              </a:r>
              <a:endPara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358640" y="5300983"/>
              <a:ext cx="426720" cy="353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6</a:t>
              </a:r>
              <a:endPara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718560" y="5200072"/>
              <a:ext cx="426720" cy="353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7</a:t>
              </a:r>
              <a:endPara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185160" y="4695518"/>
              <a:ext cx="426720" cy="353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8</a:t>
              </a:r>
              <a:endPara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971800" y="4039652"/>
              <a:ext cx="426720" cy="353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9</a:t>
              </a:r>
              <a:endPara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185160" y="3333277"/>
              <a:ext cx="5334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10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611880" y="2879126"/>
              <a:ext cx="426720" cy="353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11</a:t>
              </a:r>
            </a:p>
          </p:txBody>
        </p:sp>
      </p:grpSp>
      <p:sp>
        <p:nvSpPr>
          <p:cNvPr id="22" name="Left Brace 21"/>
          <p:cNvSpPr/>
          <p:nvPr/>
        </p:nvSpPr>
        <p:spPr>
          <a:xfrm rot="20957542">
            <a:off x="2783148" y="3705078"/>
            <a:ext cx="342900" cy="832486"/>
          </a:xfrm>
          <a:prstGeom prst="leftBrac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914400" y="3875356"/>
            <a:ext cx="17145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 hour</a:t>
            </a: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84" t="34654" r="15570" b="10443"/>
          <a:stretch/>
        </p:blipFill>
        <p:spPr>
          <a:xfrm>
            <a:off x="2800350" y="1749638"/>
            <a:ext cx="3543300" cy="1565062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204216" y="2171701"/>
            <a:ext cx="2369718" cy="2406424"/>
            <a:chOff x="2971800" y="2638728"/>
            <a:chExt cx="3200400" cy="3015495"/>
          </a:xfrm>
        </p:grpSpPr>
        <p:grpSp>
          <p:nvGrpSpPr>
            <p:cNvPr id="5" name="Group 4"/>
            <p:cNvGrpSpPr/>
            <p:nvPr/>
          </p:nvGrpSpPr>
          <p:grpSpPr>
            <a:xfrm>
              <a:off x="3399790" y="3032950"/>
              <a:ext cx="2344419" cy="2217634"/>
              <a:chOff x="3316061" y="2745922"/>
              <a:chExt cx="2511878" cy="2511878"/>
            </a:xfrm>
          </p:grpSpPr>
          <p:pic>
            <p:nvPicPr>
              <p:cNvPr id="18" name="Picture 10" descr="https://www.bcpss.org/bbcswebdav/institution/CURRICULUM/MATH%20CURRICULUM/1st/Templates/Clock%20Faces/Clock%20Face--Blank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16061" y="2745922"/>
                <a:ext cx="2511878" cy="251187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cxnSp>
            <p:nvCxnSpPr>
              <p:cNvPr id="19" name="Straight Arrow Connector 18"/>
              <p:cNvCxnSpPr/>
              <p:nvPr/>
            </p:nvCxnSpPr>
            <p:spPr>
              <a:xfrm flipH="1">
                <a:off x="3886200" y="4001861"/>
                <a:ext cx="685800" cy="368984"/>
              </a:xfrm>
              <a:prstGeom prst="straightConnector1">
                <a:avLst/>
              </a:prstGeom>
              <a:ln w="38100">
                <a:solidFill>
                  <a:schemeClr val="accent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TextBox 5"/>
            <p:cNvSpPr txBox="1"/>
            <p:nvPr/>
          </p:nvSpPr>
          <p:spPr>
            <a:xfrm>
              <a:off x="4251960" y="2638728"/>
              <a:ext cx="662941" cy="5013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12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5105400" y="2879126"/>
              <a:ext cx="426720" cy="353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1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532120" y="3282769"/>
              <a:ext cx="426720" cy="353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2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745480" y="3989144"/>
              <a:ext cx="426720" cy="353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3</a:t>
              </a:r>
              <a:endPara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5532120" y="4695518"/>
              <a:ext cx="426720" cy="353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4</a:t>
              </a:r>
              <a:endPara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105400" y="5149670"/>
              <a:ext cx="426720" cy="353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5</a:t>
              </a:r>
              <a:endPara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358640" y="5300983"/>
              <a:ext cx="426720" cy="353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6</a:t>
              </a:r>
              <a:endPara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718560" y="5200072"/>
              <a:ext cx="426720" cy="353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7</a:t>
              </a:r>
              <a:endPara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185160" y="4695518"/>
              <a:ext cx="426720" cy="353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8</a:t>
              </a:r>
              <a:endPara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971800" y="4039652"/>
              <a:ext cx="426720" cy="353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9</a:t>
              </a:r>
              <a:endPara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971800" y="3362987"/>
              <a:ext cx="640976" cy="4846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10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399790" y="2879125"/>
              <a:ext cx="638810" cy="4846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11</a:t>
              </a:r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3345282" y="3308576"/>
            <a:ext cx="2369718" cy="2406424"/>
            <a:chOff x="2971800" y="2638728"/>
            <a:chExt cx="3200400" cy="3015495"/>
          </a:xfrm>
        </p:grpSpPr>
        <p:grpSp>
          <p:nvGrpSpPr>
            <p:cNvPr id="71" name="Group 70"/>
            <p:cNvGrpSpPr/>
            <p:nvPr/>
          </p:nvGrpSpPr>
          <p:grpSpPr>
            <a:xfrm>
              <a:off x="3399790" y="3032950"/>
              <a:ext cx="2344419" cy="2217634"/>
              <a:chOff x="3316061" y="2745922"/>
              <a:chExt cx="2511878" cy="2511878"/>
            </a:xfrm>
          </p:grpSpPr>
          <p:pic>
            <p:nvPicPr>
              <p:cNvPr id="84" name="Picture 10" descr="https://www.bcpss.org/bbcswebdav/institution/CURRICULUM/MATH%20CURRICULUM/1st/Templates/Clock%20Faces/Clock%20Face--Blank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16061" y="2745922"/>
                <a:ext cx="2511878" cy="251187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cxnSp>
            <p:nvCxnSpPr>
              <p:cNvPr id="85" name="Straight Arrow Connector 84"/>
              <p:cNvCxnSpPr/>
              <p:nvPr/>
            </p:nvCxnSpPr>
            <p:spPr>
              <a:xfrm flipH="1">
                <a:off x="3886199" y="4001862"/>
                <a:ext cx="685801" cy="184491"/>
              </a:xfrm>
              <a:prstGeom prst="straightConnector1">
                <a:avLst/>
              </a:prstGeom>
              <a:ln w="38100">
                <a:solidFill>
                  <a:schemeClr val="accent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2" name="TextBox 71"/>
            <p:cNvSpPr txBox="1"/>
            <p:nvPr/>
          </p:nvSpPr>
          <p:spPr>
            <a:xfrm>
              <a:off x="4251960" y="2638728"/>
              <a:ext cx="662941" cy="5013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12</a:t>
              </a: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5105400" y="2879126"/>
              <a:ext cx="426720" cy="353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1</a:t>
              </a: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5532120" y="3282769"/>
              <a:ext cx="426720" cy="353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2</a:t>
              </a: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5745480" y="3989144"/>
              <a:ext cx="426720" cy="353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3</a:t>
              </a:r>
              <a:endPara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5532120" y="4695518"/>
              <a:ext cx="426720" cy="353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4</a:t>
              </a:r>
              <a:endPara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5105400" y="5149670"/>
              <a:ext cx="426720" cy="353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5</a:t>
              </a:r>
              <a:endPara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4358640" y="5300983"/>
              <a:ext cx="426720" cy="353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6</a:t>
              </a:r>
              <a:endPara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3718560" y="5200072"/>
              <a:ext cx="426720" cy="353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7</a:t>
              </a:r>
              <a:endPara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3185160" y="4695518"/>
              <a:ext cx="426720" cy="353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8</a:t>
              </a:r>
              <a:endPara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2971800" y="4039652"/>
              <a:ext cx="426720" cy="353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9</a:t>
              </a:r>
              <a:endPara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2971800" y="3362987"/>
              <a:ext cx="640976" cy="4846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10</a:t>
              </a: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3399790" y="2879125"/>
              <a:ext cx="638810" cy="4846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11</a:t>
              </a:r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6629400" y="2171700"/>
            <a:ext cx="2369718" cy="2406424"/>
            <a:chOff x="2971800" y="2638728"/>
            <a:chExt cx="3200400" cy="3015495"/>
          </a:xfrm>
        </p:grpSpPr>
        <p:grpSp>
          <p:nvGrpSpPr>
            <p:cNvPr id="88" name="Group 87"/>
            <p:cNvGrpSpPr/>
            <p:nvPr/>
          </p:nvGrpSpPr>
          <p:grpSpPr>
            <a:xfrm>
              <a:off x="3399790" y="3032950"/>
              <a:ext cx="2344419" cy="2217634"/>
              <a:chOff x="3316061" y="2745922"/>
              <a:chExt cx="2511878" cy="2511878"/>
            </a:xfrm>
          </p:grpSpPr>
          <p:pic>
            <p:nvPicPr>
              <p:cNvPr id="101" name="Picture 10" descr="https://www.bcpss.org/bbcswebdav/institution/CURRICULUM/MATH%20CURRICULUM/1st/Templates/Clock%20Faces/Clock%20Face--Blank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16061" y="2745922"/>
                <a:ext cx="2511878" cy="251187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cxnSp>
            <p:nvCxnSpPr>
              <p:cNvPr id="102" name="Straight Arrow Connector 101"/>
              <p:cNvCxnSpPr/>
              <p:nvPr/>
            </p:nvCxnSpPr>
            <p:spPr>
              <a:xfrm flipH="1">
                <a:off x="3886199" y="4001860"/>
                <a:ext cx="685802" cy="42195"/>
              </a:xfrm>
              <a:prstGeom prst="straightConnector1">
                <a:avLst/>
              </a:prstGeom>
              <a:ln w="38100">
                <a:solidFill>
                  <a:schemeClr val="accent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9" name="TextBox 88"/>
            <p:cNvSpPr txBox="1"/>
            <p:nvPr/>
          </p:nvSpPr>
          <p:spPr>
            <a:xfrm>
              <a:off x="4251960" y="2638728"/>
              <a:ext cx="662941" cy="5013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12</a:t>
              </a: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5105400" y="2879126"/>
              <a:ext cx="426720" cy="353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1</a:t>
              </a:r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5532120" y="3282769"/>
              <a:ext cx="426720" cy="353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2</a:t>
              </a:r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5745480" y="3989144"/>
              <a:ext cx="426720" cy="353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3</a:t>
              </a:r>
              <a:endPara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5532120" y="4695518"/>
              <a:ext cx="426720" cy="353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4</a:t>
              </a:r>
              <a:endPara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5105400" y="5149670"/>
              <a:ext cx="426720" cy="353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5</a:t>
              </a:r>
              <a:endPara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4358640" y="5300983"/>
              <a:ext cx="426720" cy="353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6</a:t>
              </a:r>
              <a:endPara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3718560" y="5200072"/>
              <a:ext cx="426720" cy="353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7</a:t>
              </a:r>
              <a:endPara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3185160" y="4695518"/>
              <a:ext cx="426720" cy="353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8</a:t>
              </a:r>
              <a:endPara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98" name="TextBox 97"/>
            <p:cNvSpPr txBox="1"/>
            <p:nvPr/>
          </p:nvSpPr>
          <p:spPr>
            <a:xfrm>
              <a:off x="2971800" y="4039652"/>
              <a:ext cx="426720" cy="353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9</a:t>
              </a:r>
              <a:endPara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99" name="TextBox 98"/>
            <p:cNvSpPr txBox="1"/>
            <p:nvPr/>
          </p:nvSpPr>
          <p:spPr>
            <a:xfrm>
              <a:off x="2971800" y="3362987"/>
              <a:ext cx="640976" cy="4846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10</a:t>
              </a:r>
            </a:p>
          </p:txBody>
        </p:sp>
        <p:sp>
          <p:nvSpPr>
            <p:cNvPr id="100" name="TextBox 99"/>
            <p:cNvSpPr txBox="1"/>
            <p:nvPr/>
          </p:nvSpPr>
          <p:spPr>
            <a:xfrm>
              <a:off x="3399790" y="2879125"/>
              <a:ext cx="638810" cy="4846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11</a:t>
              </a:r>
            </a:p>
          </p:txBody>
        </p:sp>
      </p:grpSp>
      <p:sp>
        <p:nvSpPr>
          <p:cNvPr id="2" name="Text Placeholder 2"/>
          <p:cNvSpPr txBox="1">
            <a:spLocks/>
          </p:cNvSpPr>
          <p:nvPr/>
        </p:nvSpPr>
        <p:spPr bwMode="auto">
          <a:xfrm>
            <a:off x="114300" y="874693"/>
            <a:ext cx="89154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Think of something that takes you an hour to do, like eating dinner.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 flipH="1">
            <a:off x="204216" y="3631118"/>
            <a:ext cx="710915" cy="448791"/>
          </a:xfrm>
          <a:prstGeom prst="line">
            <a:avLst/>
          </a:prstGeom>
          <a:ln w="38100">
            <a:solidFill>
              <a:schemeClr val="accent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3200400" y="4638012"/>
            <a:ext cx="855797" cy="276888"/>
          </a:xfrm>
          <a:prstGeom prst="line">
            <a:avLst/>
          </a:prstGeom>
          <a:ln w="38100">
            <a:solidFill>
              <a:schemeClr val="accent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>
            <a:off x="6515100" y="3390305"/>
            <a:ext cx="825215" cy="40307"/>
          </a:xfrm>
          <a:prstGeom prst="line">
            <a:avLst/>
          </a:prstGeom>
          <a:ln w="38100">
            <a:solidFill>
              <a:schemeClr val="accent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6621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/>
          <p:cNvSpPr txBox="1">
            <a:spLocks/>
          </p:cNvSpPr>
          <p:nvPr/>
        </p:nvSpPr>
        <p:spPr bwMode="auto">
          <a:xfrm>
            <a:off x="114300" y="1028700"/>
            <a:ext cx="89154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Now that you are finished eating dinner, the hour hand is near the 9. So what time is it?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2971800" y="2171700"/>
            <a:ext cx="3200400" cy="3086100"/>
            <a:chOff x="2971800" y="2638728"/>
            <a:chExt cx="3200400" cy="3015495"/>
          </a:xfrm>
        </p:grpSpPr>
        <p:grpSp>
          <p:nvGrpSpPr>
            <p:cNvPr id="4" name="Group 3"/>
            <p:cNvGrpSpPr/>
            <p:nvPr/>
          </p:nvGrpSpPr>
          <p:grpSpPr>
            <a:xfrm>
              <a:off x="3399790" y="3032950"/>
              <a:ext cx="2344419" cy="2217634"/>
              <a:chOff x="3316061" y="2745922"/>
              <a:chExt cx="2511878" cy="2511878"/>
            </a:xfrm>
          </p:grpSpPr>
          <p:pic>
            <p:nvPicPr>
              <p:cNvPr id="17" name="Picture 10" descr="https://www.bcpss.org/bbcswebdav/institution/CURRICULUM/MATH%20CURRICULUM/1st/Templates/Clock%20Faces/Clock%20Face--Blank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16061" y="2745922"/>
                <a:ext cx="2511878" cy="251187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cxnSp>
            <p:nvCxnSpPr>
              <p:cNvPr id="18" name="Straight Arrow Connector 17"/>
              <p:cNvCxnSpPr/>
              <p:nvPr/>
            </p:nvCxnSpPr>
            <p:spPr>
              <a:xfrm flipH="1">
                <a:off x="3886199" y="4001860"/>
                <a:ext cx="685802" cy="0"/>
              </a:xfrm>
              <a:prstGeom prst="straightConnector1">
                <a:avLst/>
              </a:prstGeom>
              <a:ln w="38100">
                <a:solidFill>
                  <a:schemeClr val="accent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" name="TextBox 4"/>
            <p:cNvSpPr txBox="1"/>
            <p:nvPr/>
          </p:nvSpPr>
          <p:spPr>
            <a:xfrm>
              <a:off x="4366259" y="2638728"/>
              <a:ext cx="662941" cy="5013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12</a:t>
              </a: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5105400" y="2879126"/>
              <a:ext cx="426720" cy="353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1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5532120" y="3282769"/>
              <a:ext cx="426720" cy="353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2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745480" y="3989144"/>
              <a:ext cx="426720" cy="353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3</a:t>
              </a:r>
              <a:endPara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532120" y="4695518"/>
              <a:ext cx="426720" cy="353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4</a:t>
              </a:r>
              <a:endPara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5105400" y="5149670"/>
              <a:ext cx="426720" cy="353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5</a:t>
              </a:r>
              <a:endPara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4358640" y="5300983"/>
              <a:ext cx="426720" cy="353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6</a:t>
              </a:r>
              <a:endPara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718560" y="5200072"/>
              <a:ext cx="426720" cy="353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7</a:t>
              </a:r>
              <a:endPara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185160" y="4695518"/>
              <a:ext cx="426720" cy="353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8</a:t>
              </a:r>
              <a:endPara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971800" y="4039652"/>
              <a:ext cx="426720" cy="353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9</a:t>
              </a:r>
              <a:endParaRPr lang="en-US" sz="2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086100" y="3362987"/>
              <a:ext cx="640976" cy="4846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10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543300" y="2879125"/>
              <a:ext cx="638810" cy="4846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>
                  <a:solidFill>
                    <a:schemeClr val="accent5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11</a:t>
              </a:r>
            </a:p>
          </p:txBody>
        </p:sp>
      </p:grpSp>
      <p:cxnSp>
        <p:nvCxnSpPr>
          <p:cNvPr id="23" name="Straight Connector 22"/>
          <p:cNvCxnSpPr/>
          <p:nvPr/>
        </p:nvCxnSpPr>
        <p:spPr>
          <a:xfrm flipH="1">
            <a:off x="2743200" y="3709931"/>
            <a:ext cx="1188720" cy="0"/>
          </a:xfrm>
          <a:prstGeom prst="line">
            <a:avLst/>
          </a:prstGeom>
          <a:ln w="38100">
            <a:solidFill>
              <a:schemeClr val="accent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80482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6110</TotalTime>
  <Words>387</Words>
  <Application>Microsoft Office PowerPoint</Application>
  <PresentationFormat>On-screen Show (16:10)</PresentationFormat>
  <Paragraphs>160</Paragraphs>
  <Slides>12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Arial</vt:lpstr>
      <vt:lpstr>Courier New</vt:lpstr>
      <vt:lpstr>Wingdings</vt:lpstr>
      <vt:lpstr>Calibri</vt:lpstr>
      <vt:lpstr>Verdana</vt:lpstr>
      <vt:lpstr>Orly's Font 2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290</cp:revision>
  <dcterms:created xsi:type="dcterms:W3CDTF">2011-06-12T17:04:43Z</dcterms:created>
  <dcterms:modified xsi:type="dcterms:W3CDTF">2015-06-07T15:16:48Z</dcterms:modified>
</cp:coreProperties>
</file>